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78" r:id="rId4"/>
    <p:sldId id="279" r:id="rId5"/>
    <p:sldId id="280" r:id="rId6"/>
    <p:sldId id="282" r:id="rId7"/>
    <p:sldId id="283" r:id="rId8"/>
    <p:sldId id="284" r:id="rId9"/>
    <p:sldId id="285" r:id="rId10"/>
    <p:sldId id="286" r:id="rId11"/>
    <p:sldId id="289" r:id="rId12"/>
    <p:sldId id="287" r:id="rId13"/>
    <p:sldId id="288" r:id="rId14"/>
    <p:sldId id="296" r:id="rId15"/>
    <p:sldId id="290" r:id="rId16"/>
    <p:sldId id="291" r:id="rId17"/>
    <p:sldId id="292" r:id="rId18"/>
    <p:sldId id="293" r:id="rId19"/>
    <p:sldId id="294" r:id="rId20"/>
    <p:sldId id="295" r:id="rId21"/>
  </p:sldIdLst>
  <p:sldSz cx="9144000" cy="6858000" type="screen4x3"/>
  <p:notesSz cx="6858000" cy="9144000"/>
  <p:photoAlbum/>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60"/>
  </p:normalViewPr>
  <p:slideViewPr>
    <p:cSldViewPr>
      <p:cViewPr>
        <p:scale>
          <a:sx n="87" d="100"/>
          <a:sy n="87" d="100"/>
        </p:scale>
        <p:origin x="-102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71F78B-17CF-406D-AAD8-79893406B246}"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6C1D5-A6A8-4190-AE3B-1B61DC3F09E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1F78B-17CF-406D-AAD8-79893406B246}" type="datetimeFigureOut">
              <a:rPr lang="it-IT" smtClean="0"/>
              <a:pPr/>
              <a:t>13/04/2017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6C1D5-A6A8-4190-AE3B-1B61DC3F09E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Base presentazione GIOLO - esempio.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136339"/>
            <a:ext cx="7848872" cy="3970318"/>
          </a:xfrm>
          <a:prstGeom prst="rect">
            <a:avLst/>
          </a:prstGeom>
        </p:spPr>
        <p:txBody>
          <a:bodyPr wrap="square">
            <a:spAutoFit/>
          </a:bodyPr>
          <a:lstStyle/>
          <a:p>
            <a:pPr marL="285750" lvl="0" indent="-285750">
              <a:buFont typeface="Arial" panose="020B0604020202020204" pitchFamily="34" charset="0"/>
              <a:buChar char="•"/>
            </a:pPr>
            <a:r>
              <a:rPr lang="it-IT" sz="3600" b="1" dirty="0" smtClean="0"/>
              <a:t>pubblicazioni </a:t>
            </a:r>
            <a:r>
              <a:rPr lang="it-IT" sz="3600" b="1" dirty="0"/>
              <a:t>varie sulla storia, la cultura, il territorio del Delta</a:t>
            </a:r>
          </a:p>
          <a:p>
            <a:pPr marL="285750" lvl="0" indent="-285750">
              <a:buFont typeface="Arial" panose="020B0604020202020204" pitchFamily="34" charset="0"/>
              <a:buChar char="•"/>
            </a:pPr>
            <a:r>
              <a:rPr lang="it-IT" sz="3600" b="1" dirty="0"/>
              <a:t>documenti  storici</a:t>
            </a:r>
          </a:p>
          <a:p>
            <a:pPr marL="285750" lvl="0" indent="-285750">
              <a:buFont typeface="Arial" panose="020B0604020202020204" pitchFamily="34" charset="0"/>
              <a:buChar char="•"/>
            </a:pPr>
            <a:r>
              <a:rPr lang="it-IT" sz="3600" b="1" dirty="0"/>
              <a:t>cartografia storica </a:t>
            </a:r>
            <a:r>
              <a:rPr lang="it-IT" sz="3600" b="1" dirty="0" smtClean="0"/>
              <a:t>e attuale</a:t>
            </a:r>
            <a:endParaRPr lang="it-IT" sz="3600" b="1" dirty="0"/>
          </a:p>
          <a:p>
            <a:pPr marL="285750" lvl="0" indent="-285750">
              <a:buFont typeface="Arial" panose="020B0604020202020204" pitchFamily="34" charset="0"/>
              <a:buChar char="•"/>
            </a:pPr>
            <a:r>
              <a:rPr lang="it-IT" sz="3600" b="1" dirty="0" smtClean="0"/>
              <a:t>fotografie </a:t>
            </a:r>
            <a:r>
              <a:rPr lang="it-IT" sz="3600" b="1" dirty="0"/>
              <a:t>e cartoline </a:t>
            </a:r>
          </a:p>
          <a:p>
            <a:pPr marL="285750" lvl="0" indent="-285750">
              <a:buFont typeface="Arial" panose="020B0604020202020204" pitchFamily="34" charset="0"/>
              <a:buChar char="•"/>
            </a:pPr>
            <a:r>
              <a:rPr lang="it-IT" sz="3600" b="1" dirty="0"/>
              <a:t>v</a:t>
            </a:r>
            <a:r>
              <a:rPr lang="it-IT" sz="3600" b="1" dirty="0" smtClean="0"/>
              <a:t>ideo</a:t>
            </a:r>
            <a:r>
              <a:rPr lang="it-IT" sz="3600" b="1" dirty="0"/>
              <a:t>, DVD, CD.</a:t>
            </a:r>
          </a:p>
          <a:p>
            <a:pPr marL="285750" lvl="0" indent="-285750">
              <a:buFont typeface="Arial" panose="020B0604020202020204" pitchFamily="34" charset="0"/>
              <a:buChar char="•"/>
            </a:pPr>
            <a:r>
              <a:rPr lang="it-IT" sz="3600" b="1" dirty="0" smtClean="0"/>
              <a:t>pubblicazioni turistiche</a:t>
            </a:r>
            <a:endParaRPr lang="it-IT" sz="3600" b="1" dirty="0"/>
          </a:p>
        </p:txBody>
      </p:sp>
      <p:sp>
        <p:nvSpPr>
          <p:cNvPr id="3" name="CasellaDiTesto 2"/>
          <p:cNvSpPr txBox="1"/>
          <p:nvPr/>
        </p:nvSpPr>
        <p:spPr>
          <a:xfrm>
            <a:off x="611560" y="908720"/>
            <a:ext cx="7920880" cy="707886"/>
          </a:xfrm>
          <a:prstGeom prst="rect">
            <a:avLst/>
          </a:prstGeom>
          <a:noFill/>
        </p:spPr>
        <p:txBody>
          <a:bodyPr wrap="square" rtlCol="0">
            <a:spAutoFit/>
          </a:bodyPr>
          <a:lstStyle/>
          <a:p>
            <a:pPr algn="ctr"/>
            <a:r>
              <a:rPr lang="it-IT" sz="4000" b="1" dirty="0" smtClean="0"/>
              <a:t>MATERIALI CONSERVATI </a:t>
            </a:r>
            <a:endParaRPr lang="it-IT"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988840"/>
            <a:ext cx="8208912" cy="3970318"/>
          </a:xfrm>
          <a:prstGeom prst="rect">
            <a:avLst/>
          </a:prstGeom>
        </p:spPr>
        <p:txBody>
          <a:bodyPr wrap="square">
            <a:spAutoFit/>
          </a:bodyPr>
          <a:lstStyle/>
          <a:p>
            <a:r>
              <a:rPr lang="it-IT" sz="3600" dirty="0" smtClean="0"/>
              <a:t>creazione di:</a:t>
            </a:r>
          </a:p>
          <a:p>
            <a:pPr marL="457200" indent="-457200">
              <a:buFont typeface="Arial" panose="020B0604020202020204" pitchFamily="34" charset="0"/>
              <a:buChar char="•"/>
            </a:pPr>
            <a:r>
              <a:rPr lang="it-IT" sz="3600" dirty="0" smtClean="0"/>
              <a:t>una </a:t>
            </a:r>
            <a:r>
              <a:rPr lang="it-IT" sz="3600" dirty="0"/>
              <a:t>biblioteca </a:t>
            </a:r>
            <a:endParaRPr lang="it-IT" sz="3600" dirty="0" smtClean="0"/>
          </a:p>
          <a:p>
            <a:pPr marL="457200" indent="-457200">
              <a:buFont typeface="Arial" panose="020B0604020202020204" pitchFamily="34" charset="0"/>
              <a:buChar char="•"/>
            </a:pPr>
            <a:r>
              <a:rPr lang="it-IT" sz="3600" dirty="0" smtClean="0"/>
              <a:t>un </a:t>
            </a:r>
            <a:r>
              <a:rPr lang="it-IT" sz="3600" dirty="0"/>
              <a:t>archivio con fototeca </a:t>
            </a:r>
            <a:endParaRPr lang="it-IT" sz="3600" dirty="0" smtClean="0"/>
          </a:p>
          <a:p>
            <a:pPr marL="457200" indent="-457200">
              <a:buFont typeface="Arial" panose="020B0604020202020204" pitchFamily="34" charset="0"/>
              <a:buChar char="•"/>
            </a:pPr>
            <a:r>
              <a:rPr lang="it-IT" sz="3600" dirty="0" smtClean="0"/>
              <a:t>Una raccolta di mappe</a:t>
            </a:r>
          </a:p>
          <a:p>
            <a:r>
              <a:rPr lang="it-IT" sz="3600" dirty="0" smtClean="0"/>
              <a:t>riunendo </a:t>
            </a:r>
            <a:r>
              <a:rPr lang="it-IT" sz="3600" dirty="0"/>
              <a:t>documenti altrimenti dispersi in mille luoghi, sia pubblici che privati, non sempre raggiungibili e scarsamente fruibili.</a:t>
            </a:r>
          </a:p>
        </p:txBody>
      </p:sp>
      <p:sp>
        <p:nvSpPr>
          <p:cNvPr id="3" name="CasellaDiTesto 2"/>
          <p:cNvSpPr txBox="1"/>
          <p:nvPr/>
        </p:nvSpPr>
        <p:spPr>
          <a:xfrm>
            <a:off x="467544" y="908720"/>
            <a:ext cx="8136904" cy="954107"/>
          </a:xfrm>
          <a:prstGeom prst="rect">
            <a:avLst/>
          </a:prstGeom>
          <a:noFill/>
        </p:spPr>
        <p:txBody>
          <a:bodyPr wrap="square" rtlCol="0">
            <a:spAutoFit/>
          </a:bodyPr>
          <a:lstStyle/>
          <a:p>
            <a:pPr algn="ctr"/>
            <a:r>
              <a:rPr lang="it-IT" sz="2800" b="1" dirty="0" smtClean="0"/>
              <a:t>CE.RI.DO: </a:t>
            </a:r>
          </a:p>
          <a:p>
            <a:pPr algn="ctr"/>
            <a:r>
              <a:rPr lang="it-IT" sz="2800" b="1" dirty="0" smtClean="0"/>
              <a:t>LUOGO DELLA MEMORIA STORICA DEL DELTA</a:t>
            </a:r>
            <a:endParaRPr lang="it-IT"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844824"/>
            <a:ext cx="8352928" cy="5016758"/>
          </a:xfrm>
          <a:prstGeom prst="rect">
            <a:avLst/>
          </a:prstGeom>
        </p:spPr>
        <p:txBody>
          <a:bodyPr wrap="square">
            <a:spAutoFit/>
          </a:bodyPr>
          <a:lstStyle/>
          <a:p>
            <a:r>
              <a:rPr lang="it-IT" sz="3200" dirty="0" smtClean="0"/>
              <a:t>•</a:t>
            </a:r>
            <a:r>
              <a:rPr lang="it-IT" sz="3200" dirty="0"/>
              <a:t>	Apogeo Editore</a:t>
            </a:r>
          </a:p>
          <a:p>
            <a:r>
              <a:rPr lang="it-IT" sz="3200" dirty="0"/>
              <a:t>•	Associazione Culturale </a:t>
            </a:r>
            <a:r>
              <a:rPr lang="it-IT" sz="3200" dirty="0" err="1"/>
              <a:t>Minelliana</a:t>
            </a:r>
            <a:endParaRPr lang="it-IT" sz="3200" dirty="0"/>
          </a:p>
          <a:p>
            <a:r>
              <a:rPr lang="it-IT" sz="3200" dirty="0"/>
              <a:t>•	</a:t>
            </a:r>
            <a:r>
              <a:rPr lang="it-IT" sz="3200" dirty="0" smtClean="0"/>
              <a:t>Comuni di Corbola, Porto Tolle, Porto </a:t>
            </a:r>
            <a:r>
              <a:rPr lang="it-IT" sz="3200" dirty="0"/>
              <a:t>Viro</a:t>
            </a:r>
          </a:p>
          <a:p>
            <a:r>
              <a:rPr lang="it-IT" sz="3200" dirty="0"/>
              <a:t>•	Provincia di Rovigo</a:t>
            </a:r>
          </a:p>
          <a:p>
            <a:r>
              <a:rPr lang="it-IT" sz="3200" dirty="0"/>
              <a:t>•	Fondazione Ca’ </a:t>
            </a:r>
            <a:r>
              <a:rPr lang="it-IT" sz="3200" dirty="0" err="1"/>
              <a:t>Vendramin</a:t>
            </a:r>
            <a:endParaRPr lang="it-IT" sz="3200" dirty="0"/>
          </a:p>
          <a:p>
            <a:r>
              <a:rPr lang="it-IT" sz="3200" dirty="0"/>
              <a:t>•	Fondazione Scolastica Carlo </a:t>
            </a:r>
            <a:r>
              <a:rPr lang="it-IT" sz="3200" dirty="0" smtClean="0"/>
              <a:t>Bocchi</a:t>
            </a:r>
            <a:endParaRPr lang="it-IT" sz="3200" dirty="0"/>
          </a:p>
          <a:p>
            <a:r>
              <a:rPr lang="it-IT" sz="3200" dirty="0"/>
              <a:t>•	</a:t>
            </a:r>
            <a:r>
              <a:rPr lang="it-IT" sz="3200" dirty="0" smtClean="0"/>
              <a:t>Privati cittadini: Luciano Scarpante, Antonio 	</a:t>
            </a:r>
            <a:r>
              <a:rPr lang="it-IT" sz="3200" dirty="0" err="1" smtClean="0"/>
              <a:t>Giolo</a:t>
            </a:r>
            <a:r>
              <a:rPr lang="it-IT" sz="3200" dirty="0" smtClean="0"/>
              <a:t>, </a:t>
            </a:r>
            <a:r>
              <a:rPr lang="it-IT" sz="3200" dirty="0" err="1" smtClean="0"/>
              <a:t>Mihran</a:t>
            </a:r>
            <a:r>
              <a:rPr lang="it-IT" sz="3200" dirty="0" smtClean="0"/>
              <a:t> </a:t>
            </a:r>
            <a:r>
              <a:rPr lang="it-IT" sz="3200" dirty="0" err="1" smtClean="0"/>
              <a:t>Tchaprassian</a:t>
            </a:r>
            <a:r>
              <a:rPr lang="it-IT" sz="3200" dirty="0" smtClean="0"/>
              <a:t>, Sandra Bedetti</a:t>
            </a:r>
          </a:p>
          <a:p>
            <a:pPr marL="914400" lvl="1" indent="-457200">
              <a:buFont typeface="Arial" panose="020B0604020202020204" pitchFamily="34" charset="0"/>
              <a:buChar char="•"/>
            </a:pPr>
            <a:r>
              <a:rPr lang="it-IT" sz="3200" dirty="0" smtClean="0"/>
              <a:t>Altri hanno promesso materiali</a:t>
            </a:r>
            <a:endParaRPr lang="it-IT" sz="3200" dirty="0"/>
          </a:p>
          <a:p>
            <a:endParaRPr lang="it-IT" sz="3200" dirty="0"/>
          </a:p>
        </p:txBody>
      </p:sp>
      <p:sp>
        <p:nvSpPr>
          <p:cNvPr id="3" name="CasellaDiTesto 2"/>
          <p:cNvSpPr txBox="1"/>
          <p:nvPr/>
        </p:nvSpPr>
        <p:spPr>
          <a:xfrm>
            <a:off x="467544" y="980728"/>
            <a:ext cx="8136904" cy="707886"/>
          </a:xfrm>
          <a:prstGeom prst="rect">
            <a:avLst/>
          </a:prstGeom>
          <a:noFill/>
        </p:spPr>
        <p:txBody>
          <a:bodyPr wrap="square" rtlCol="0">
            <a:spAutoFit/>
          </a:bodyPr>
          <a:lstStyle/>
          <a:p>
            <a:pPr algn="ctr"/>
            <a:r>
              <a:rPr lang="it-IT" sz="4000" b="1" dirty="0" smtClean="0"/>
              <a:t>DONAZIONI RICEVUTE (ad oggi)</a:t>
            </a:r>
            <a:endParaRPr lang="it-IT" sz="4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582341"/>
            <a:ext cx="8280920" cy="5262979"/>
          </a:xfrm>
          <a:prstGeom prst="rect">
            <a:avLst/>
          </a:prstGeom>
        </p:spPr>
        <p:txBody>
          <a:bodyPr wrap="square">
            <a:spAutoFit/>
          </a:bodyPr>
          <a:lstStyle/>
          <a:p>
            <a:pPr marL="457200" indent="-457200">
              <a:buFont typeface="Arial" panose="020B0604020202020204" pitchFamily="34" charset="0"/>
              <a:buChar char="•"/>
            </a:pPr>
            <a:r>
              <a:rPr lang="it-IT" sz="2800" dirty="0" smtClean="0"/>
              <a:t>Catalogazione della </a:t>
            </a:r>
            <a:r>
              <a:rPr lang="it-IT" sz="2800" dirty="0"/>
              <a:t>documentazione </a:t>
            </a:r>
            <a:r>
              <a:rPr lang="it-IT" sz="2800" dirty="0" smtClean="0"/>
              <a:t>condizione </a:t>
            </a:r>
            <a:r>
              <a:rPr lang="it-IT" sz="2800" dirty="0"/>
              <a:t>fondamentale per </a:t>
            </a:r>
            <a:r>
              <a:rPr lang="it-IT" sz="2800" dirty="0" smtClean="0"/>
              <a:t>la fruizione: iniziata da Andrea F.</a:t>
            </a:r>
          </a:p>
          <a:p>
            <a:pPr marL="457200" indent="-457200">
              <a:buFont typeface="Arial" panose="020B0604020202020204" pitchFamily="34" charset="0"/>
              <a:buChar char="•"/>
            </a:pPr>
            <a:r>
              <a:rPr lang="it-IT" sz="2800" dirty="0" smtClean="0"/>
              <a:t>Promozione di studi </a:t>
            </a:r>
            <a:r>
              <a:rPr lang="it-IT" sz="2800" dirty="0"/>
              <a:t>e ricerche sul Delta, che possono essere messi in atto dai componenti del gruppo di lavoro, ma anche da ricercatori </a:t>
            </a:r>
            <a:r>
              <a:rPr lang="it-IT" sz="2800" dirty="0" smtClean="0"/>
              <a:t>e stagisti delle </a:t>
            </a:r>
            <a:r>
              <a:rPr lang="it-IT" sz="2800" dirty="0"/>
              <a:t>Università e dei Centri Studi italiani e stranieri, da </a:t>
            </a:r>
            <a:r>
              <a:rPr lang="it-IT" sz="2800" dirty="0" smtClean="0"/>
              <a:t>studenti delle </a:t>
            </a:r>
            <a:r>
              <a:rPr lang="it-IT" sz="2800" dirty="0"/>
              <a:t>scuole </a:t>
            </a:r>
            <a:r>
              <a:rPr lang="it-IT" sz="2800" dirty="0" smtClean="0"/>
              <a:t>superiori. </a:t>
            </a:r>
          </a:p>
          <a:p>
            <a:pPr marL="457200" indent="-457200">
              <a:buFont typeface="Arial" panose="020B0604020202020204" pitchFamily="34" charset="0"/>
              <a:buChar char="•"/>
            </a:pPr>
            <a:r>
              <a:rPr lang="it-IT" sz="2800" dirty="0" smtClean="0"/>
              <a:t>Le </a:t>
            </a:r>
            <a:r>
              <a:rPr lang="it-IT" sz="2800" dirty="0"/>
              <a:t>ricadute saranno senz’altro positive in termini di incremento di visitatori, di acquisizione di materiale utile per la realizzazione di mostre, </a:t>
            </a:r>
            <a:r>
              <a:rPr lang="it-IT" sz="2800" u="sng" dirty="0" smtClean="0"/>
              <a:t>come quella che inauguriamo oggi</a:t>
            </a:r>
            <a:r>
              <a:rPr lang="it-IT" sz="2800" dirty="0" smtClean="0"/>
              <a:t>, di </a:t>
            </a:r>
            <a:r>
              <a:rPr lang="it-IT" sz="2800" dirty="0"/>
              <a:t>produzione di pubblicazioni, di maggiore interesse per il Delta nella sua totalità.</a:t>
            </a:r>
          </a:p>
        </p:txBody>
      </p:sp>
      <p:sp>
        <p:nvSpPr>
          <p:cNvPr id="3" name="CasellaDiTesto 2"/>
          <p:cNvSpPr txBox="1"/>
          <p:nvPr/>
        </p:nvSpPr>
        <p:spPr>
          <a:xfrm>
            <a:off x="755576" y="980728"/>
            <a:ext cx="7848872" cy="707886"/>
          </a:xfrm>
          <a:prstGeom prst="rect">
            <a:avLst/>
          </a:prstGeom>
          <a:noFill/>
        </p:spPr>
        <p:txBody>
          <a:bodyPr wrap="square" rtlCol="0">
            <a:spAutoFit/>
          </a:bodyPr>
          <a:lstStyle/>
          <a:p>
            <a:pPr algn="ctr"/>
            <a:r>
              <a:rPr lang="it-IT" sz="4000" b="1" dirty="0" smtClean="0"/>
              <a:t>CONSERVAZIONE E RICERCA </a:t>
            </a:r>
            <a:endParaRPr lang="it-IT" sz="4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916832"/>
            <a:ext cx="8136904" cy="3046988"/>
          </a:xfrm>
          <a:prstGeom prst="rect">
            <a:avLst/>
          </a:prstGeom>
        </p:spPr>
        <p:txBody>
          <a:bodyPr wrap="square">
            <a:spAutoFit/>
          </a:bodyPr>
          <a:lstStyle/>
          <a:p>
            <a:pPr algn="ctr"/>
            <a:r>
              <a:rPr lang="it-IT" sz="3200" dirty="0" smtClean="0"/>
              <a:t>C’è </a:t>
            </a:r>
            <a:r>
              <a:rPr lang="it-IT" sz="3200" dirty="0"/>
              <a:t>la </a:t>
            </a:r>
            <a:r>
              <a:rPr lang="it-IT" sz="3200" dirty="0" smtClean="0"/>
              <a:t>necessità di </a:t>
            </a:r>
            <a:r>
              <a:rPr lang="it-IT" sz="3200" dirty="0"/>
              <a:t>focalizzare l’attenzione sulle caratteristiche di questo nuovo territorio dal punto di vista strutturale (attività economiche, comunicazioni) antropologico (lingua, tradizioni, costumi) e politico (dominazioni, vicende storiche, personaggi…). </a:t>
            </a:r>
          </a:p>
        </p:txBody>
      </p:sp>
      <p:sp>
        <p:nvSpPr>
          <p:cNvPr id="3" name="CasellaDiTesto 2"/>
          <p:cNvSpPr txBox="1"/>
          <p:nvPr/>
        </p:nvSpPr>
        <p:spPr>
          <a:xfrm>
            <a:off x="395536" y="908720"/>
            <a:ext cx="8280920" cy="707886"/>
          </a:xfrm>
          <a:prstGeom prst="rect">
            <a:avLst/>
          </a:prstGeom>
          <a:noFill/>
        </p:spPr>
        <p:txBody>
          <a:bodyPr wrap="square" rtlCol="0">
            <a:spAutoFit/>
          </a:bodyPr>
          <a:lstStyle/>
          <a:p>
            <a:pPr algn="ctr"/>
            <a:r>
              <a:rPr lang="it-IT" sz="4000" b="1" dirty="0" smtClean="0"/>
              <a:t>ASPETTI STUDIATI E DA STUDIARE</a:t>
            </a:r>
            <a:endParaRPr lang="it-IT" sz="4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281" y="4969168"/>
            <a:ext cx="2152495" cy="1380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4977429"/>
            <a:ext cx="1807001" cy="132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4992429"/>
            <a:ext cx="1747465" cy="1307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92764" y="4998436"/>
            <a:ext cx="1616075" cy="132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101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11" y="1772816"/>
            <a:ext cx="9144000" cy="4524315"/>
          </a:xfrm>
          <a:prstGeom prst="rect">
            <a:avLst/>
          </a:prstGeom>
        </p:spPr>
        <p:txBody>
          <a:bodyPr wrap="square">
            <a:spAutoFit/>
          </a:bodyPr>
          <a:lstStyle/>
          <a:p>
            <a:pPr marL="285750" lvl="0" indent="-285750">
              <a:buFont typeface="Arial" panose="020B0604020202020204" pitchFamily="34" charset="0"/>
              <a:buChar char="•"/>
            </a:pPr>
            <a:r>
              <a:rPr lang="it-IT" sz="1600" b="1" u="sng" dirty="0" smtClean="0"/>
              <a:t>l’identità </a:t>
            </a:r>
            <a:r>
              <a:rPr lang="it-IT" sz="1600" b="1" u="sng" dirty="0"/>
              <a:t>del Delta,</a:t>
            </a:r>
            <a:r>
              <a:rPr lang="it-IT" sz="1600" b="1" dirty="0"/>
              <a:t> attraverso la ricostruzione della sua storia, delle sue caratteristiche etniche, religiose, mitiche;</a:t>
            </a:r>
          </a:p>
          <a:p>
            <a:pPr marL="285750" lvl="0" indent="-285750">
              <a:buFont typeface="Arial" panose="020B0604020202020204" pitchFamily="34" charset="0"/>
              <a:buChar char="•"/>
            </a:pPr>
            <a:r>
              <a:rPr lang="it-IT" sz="1600" b="1" dirty="0"/>
              <a:t>il Delta </a:t>
            </a:r>
            <a:r>
              <a:rPr lang="it-IT" sz="1600" b="1" u="sng" dirty="0"/>
              <a:t>raccontato da chi c’è vissuto e ci vive</a:t>
            </a:r>
            <a:r>
              <a:rPr lang="it-IT" sz="1600" b="1" dirty="0"/>
              <a:t>;</a:t>
            </a:r>
          </a:p>
          <a:p>
            <a:pPr marL="285750" lvl="0" indent="-285750">
              <a:buFont typeface="Arial" panose="020B0604020202020204" pitchFamily="34" charset="0"/>
              <a:buChar char="•"/>
            </a:pPr>
            <a:r>
              <a:rPr lang="it-IT" sz="1600" b="1" u="sng" dirty="0"/>
              <a:t>le trasformazioni fisiche del territorio</a:t>
            </a:r>
            <a:r>
              <a:rPr lang="it-IT" sz="1600" b="1" dirty="0"/>
              <a:t>: modifiche dei rami del Po, avanzamento delle terre e parziale ripresa da parte del mare di alcune località;</a:t>
            </a:r>
          </a:p>
          <a:p>
            <a:pPr marL="285750" lvl="0" indent="-285750">
              <a:buFont typeface="Arial" panose="020B0604020202020204" pitchFamily="34" charset="0"/>
              <a:buChar char="•"/>
            </a:pPr>
            <a:r>
              <a:rPr lang="it-IT" sz="1600" b="1" u="sng" dirty="0"/>
              <a:t>le alluvioni e le bonifiche</a:t>
            </a:r>
            <a:r>
              <a:rPr lang="it-IT" sz="1600" b="1" dirty="0"/>
              <a:t>;</a:t>
            </a:r>
          </a:p>
          <a:p>
            <a:pPr marL="285750" lvl="0" indent="-285750">
              <a:buFont typeface="Arial" panose="020B0604020202020204" pitchFamily="34" charset="0"/>
              <a:buChar char="•"/>
            </a:pPr>
            <a:r>
              <a:rPr lang="it-IT" sz="1600" b="1" u="sng" dirty="0"/>
              <a:t>la progressiva colonizzazione</a:t>
            </a:r>
            <a:r>
              <a:rPr lang="it-IT" sz="1600" b="1" dirty="0"/>
              <a:t> – conquista del Delta: nascita dei primi nuclei abitati e dei paesi;</a:t>
            </a:r>
          </a:p>
          <a:p>
            <a:pPr marL="285750" lvl="0" indent="-285750">
              <a:buFont typeface="Arial" panose="020B0604020202020204" pitchFamily="34" charset="0"/>
              <a:buChar char="•"/>
            </a:pPr>
            <a:r>
              <a:rPr lang="it-IT" sz="1600" b="1" dirty="0"/>
              <a:t>l’incidenza che il popolamento del Delta ha esercitato sull’assetto naturale del territorio, modificandone la flora e la fauna;</a:t>
            </a:r>
          </a:p>
          <a:p>
            <a:pPr marL="285750" lvl="0" indent="-285750">
              <a:buFont typeface="Arial" panose="020B0604020202020204" pitchFamily="34" charset="0"/>
              <a:buChar char="•"/>
            </a:pPr>
            <a:r>
              <a:rPr lang="it-IT" sz="1600" b="1" u="sng" dirty="0"/>
              <a:t>le modalità di comunicazione e di trasporto</a:t>
            </a:r>
            <a:r>
              <a:rPr lang="it-IT" sz="1600" b="1" dirty="0"/>
              <a:t>: lo sviluppo delle strade, la costruzione di ponti, le vie d’acqua;</a:t>
            </a:r>
          </a:p>
          <a:p>
            <a:pPr marL="285750" lvl="0" indent="-285750">
              <a:buFont typeface="Arial" panose="020B0604020202020204" pitchFamily="34" charset="0"/>
              <a:buChar char="•"/>
            </a:pPr>
            <a:r>
              <a:rPr lang="it-IT" sz="1600" b="1" u="sng" dirty="0"/>
              <a:t>le attività economiche</a:t>
            </a:r>
            <a:r>
              <a:rPr lang="it-IT" sz="1600" b="1" dirty="0"/>
              <a:t>: pesca e acquacultura, agricoltura, risicoltura, mestieri, l’artigianato e l’industria, l’estrazione del metano;</a:t>
            </a:r>
          </a:p>
          <a:p>
            <a:pPr marL="285750" lvl="0" indent="-285750">
              <a:buFont typeface="Arial" panose="020B0604020202020204" pitchFamily="34" charset="0"/>
              <a:buChar char="•"/>
            </a:pPr>
            <a:r>
              <a:rPr lang="it-IT" sz="1600" b="1" u="sng" dirty="0"/>
              <a:t>le scuole e i servizi pubblici </a:t>
            </a:r>
            <a:r>
              <a:rPr lang="it-IT" sz="1600" b="1" dirty="0"/>
              <a:t>(medici, poste, rivendite…);</a:t>
            </a:r>
          </a:p>
          <a:p>
            <a:pPr marL="285750" lvl="0" indent="-285750">
              <a:buFont typeface="Arial" panose="020B0604020202020204" pitchFamily="34" charset="0"/>
              <a:buChar char="•"/>
            </a:pPr>
            <a:r>
              <a:rPr lang="it-IT" sz="1600" b="1" u="sng" dirty="0"/>
              <a:t>il fenomeno dell’abbandono di alcuni territori</a:t>
            </a:r>
            <a:r>
              <a:rPr lang="it-IT" sz="1600" b="1" dirty="0"/>
              <a:t> e delle abitazioni;</a:t>
            </a:r>
          </a:p>
          <a:p>
            <a:pPr marL="285750" lvl="0" indent="-285750">
              <a:buFont typeface="Arial" panose="020B0604020202020204" pitchFamily="34" charset="0"/>
              <a:buChar char="•"/>
            </a:pPr>
            <a:r>
              <a:rPr lang="it-IT" sz="1600" b="1" u="sng" dirty="0"/>
              <a:t>le testimonianze materiali da preservare </a:t>
            </a:r>
            <a:r>
              <a:rPr lang="it-IT" sz="1600" b="1" dirty="0"/>
              <a:t>e conservare: manufatti dell’edilizia rurale, delle strutture produttive, dei centri abitati ed elementi naturali come la “</a:t>
            </a:r>
            <a:r>
              <a:rPr lang="it-IT" sz="1600" b="1" dirty="0" err="1"/>
              <a:t>Rovra</a:t>
            </a:r>
            <a:r>
              <a:rPr lang="it-IT" sz="1600" b="1" dirty="0"/>
              <a:t>”;</a:t>
            </a:r>
          </a:p>
          <a:p>
            <a:pPr marL="285750" lvl="0" indent="-285750">
              <a:buFont typeface="Arial" panose="020B0604020202020204" pitchFamily="34" charset="0"/>
              <a:buChar char="•"/>
            </a:pPr>
            <a:r>
              <a:rPr lang="it-IT" sz="1600" b="1" u="sng" dirty="0"/>
              <a:t>Il Delta </a:t>
            </a:r>
            <a:r>
              <a:rPr lang="it-IT" sz="1600" b="1" u="sng" dirty="0" smtClean="0"/>
              <a:t>nell’immaginario collettivo</a:t>
            </a:r>
            <a:r>
              <a:rPr lang="it-IT" sz="1600" b="1" dirty="0" smtClean="0"/>
              <a:t>: </a:t>
            </a:r>
            <a:r>
              <a:rPr lang="it-IT" sz="1600" b="1" dirty="0"/>
              <a:t>film, fotografia, letteratura, arte.</a:t>
            </a:r>
          </a:p>
        </p:txBody>
      </p:sp>
      <p:sp>
        <p:nvSpPr>
          <p:cNvPr id="3" name="CasellaDiTesto 2"/>
          <p:cNvSpPr txBox="1"/>
          <p:nvPr/>
        </p:nvSpPr>
        <p:spPr>
          <a:xfrm>
            <a:off x="0" y="764704"/>
            <a:ext cx="9121289" cy="707886"/>
          </a:xfrm>
          <a:prstGeom prst="rect">
            <a:avLst/>
          </a:prstGeom>
          <a:noFill/>
        </p:spPr>
        <p:txBody>
          <a:bodyPr wrap="square" rtlCol="0">
            <a:spAutoFit/>
          </a:bodyPr>
          <a:lstStyle/>
          <a:p>
            <a:pPr algn="ctr"/>
            <a:r>
              <a:rPr lang="it-IT" sz="4000" b="1" dirty="0" smtClean="0"/>
              <a:t>OGGETTI DI STUDIO</a:t>
            </a:r>
            <a:endParaRPr lang="it-IT"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755883"/>
            <a:ext cx="9180512" cy="3785652"/>
          </a:xfrm>
          <a:prstGeom prst="rect">
            <a:avLst/>
          </a:prstGeom>
        </p:spPr>
        <p:txBody>
          <a:bodyPr wrap="square">
            <a:spAutoFit/>
          </a:bodyPr>
          <a:lstStyle/>
          <a:p>
            <a:r>
              <a:rPr lang="it-IT" sz="2400" dirty="0" smtClean="0"/>
              <a:t>Come </a:t>
            </a:r>
            <a:r>
              <a:rPr lang="it-IT" sz="2400" dirty="0"/>
              <a:t>attività preliminare </a:t>
            </a:r>
            <a:r>
              <a:rPr lang="it-IT" sz="2400" dirty="0" smtClean="0"/>
              <a:t>è stata iniziata la </a:t>
            </a:r>
            <a:r>
              <a:rPr lang="it-IT" sz="2400" dirty="0"/>
              <a:t>redazione di una bibliografia completa sul </a:t>
            </a:r>
            <a:r>
              <a:rPr lang="it-IT" sz="2400" dirty="0" smtClean="0"/>
              <a:t>Delta;</a:t>
            </a:r>
          </a:p>
          <a:p>
            <a:r>
              <a:rPr lang="it-IT" sz="2400" dirty="0" smtClean="0"/>
              <a:t>Il </a:t>
            </a:r>
            <a:r>
              <a:rPr lang="it-IT" sz="2400" dirty="0"/>
              <a:t>Centro </a:t>
            </a:r>
            <a:r>
              <a:rPr lang="it-IT" sz="2400" dirty="0" smtClean="0"/>
              <a:t>sta raccogliendo indicazioni bibliografiche da </a:t>
            </a:r>
            <a:r>
              <a:rPr lang="it-IT" sz="2400" dirty="0"/>
              <a:t>istituzioni culturali che conservano materiali specifici sul Delta necessari per operare studi e approfondimenti, come: la Biblioteca dell’Accademia dei Concordi di Rovigo, l’Archivio Comunale Antico di Adria, l’Archivio e la Biblioteca della Diocesi di Adria e Rovigo e di quelle di Chioggia, Ferrara e Ravenna, il Consorzio di Bonifica Delta Po Adige, la Biblioteca Ariostea di Ferrara e gli Archivi di Stato di Venezia, Ferrara, Rovigo, Modena e Ravenna, oltre ad associazioni come la </a:t>
            </a:r>
            <a:r>
              <a:rPr lang="it-IT" sz="2400" dirty="0" err="1"/>
              <a:t>Minelliana</a:t>
            </a:r>
            <a:r>
              <a:rPr lang="it-IT" sz="2400" dirty="0"/>
              <a:t>, l’editrice Apogeo, il CPSSAE e altre. </a:t>
            </a:r>
          </a:p>
        </p:txBody>
      </p:sp>
      <p:sp>
        <p:nvSpPr>
          <p:cNvPr id="3" name="CasellaDiTesto 2"/>
          <p:cNvSpPr txBox="1"/>
          <p:nvPr/>
        </p:nvSpPr>
        <p:spPr>
          <a:xfrm>
            <a:off x="107504" y="764704"/>
            <a:ext cx="8784976" cy="707886"/>
          </a:xfrm>
          <a:prstGeom prst="rect">
            <a:avLst/>
          </a:prstGeom>
          <a:noFill/>
        </p:spPr>
        <p:txBody>
          <a:bodyPr wrap="square" rtlCol="0">
            <a:spAutoFit/>
          </a:bodyPr>
          <a:lstStyle/>
          <a:p>
            <a:pPr algn="ctr"/>
            <a:r>
              <a:rPr lang="it-IT" sz="4000" b="1" dirty="0" smtClean="0"/>
              <a:t>BIBLIOGRAFIA</a:t>
            </a:r>
            <a:endParaRPr lang="it-IT"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772816"/>
            <a:ext cx="8640960" cy="4401205"/>
          </a:xfrm>
          <a:prstGeom prst="rect">
            <a:avLst/>
          </a:prstGeom>
        </p:spPr>
        <p:txBody>
          <a:bodyPr wrap="square">
            <a:spAutoFit/>
          </a:bodyPr>
          <a:lstStyle/>
          <a:p>
            <a:pPr marL="457200" lvl="0" indent="-457200">
              <a:buFont typeface="Arial" panose="020B0604020202020204" pitchFamily="34" charset="0"/>
              <a:buChar char="•"/>
            </a:pPr>
            <a:r>
              <a:rPr lang="it-IT" sz="2800" dirty="0" smtClean="0"/>
              <a:t>creazione </a:t>
            </a:r>
            <a:r>
              <a:rPr lang="it-IT" sz="2800" dirty="0"/>
              <a:t>di un sito Internet che contenga la bibliografia e la raccolta di documenti, dotato di una serie di Link che indichino le biblioteche e gli enti dove poter reperire le pubblicazioni; </a:t>
            </a:r>
            <a:endParaRPr lang="it-IT" sz="2800" dirty="0" smtClean="0"/>
          </a:p>
          <a:p>
            <a:pPr marL="457200" lvl="0" indent="-457200">
              <a:buFont typeface="Arial" panose="020B0604020202020204" pitchFamily="34" charset="0"/>
              <a:buChar char="•"/>
            </a:pPr>
            <a:r>
              <a:rPr lang="it-IT" sz="2800" dirty="0" smtClean="0"/>
              <a:t>riproduzione </a:t>
            </a:r>
            <a:r>
              <a:rPr lang="it-IT" sz="2800" dirty="0"/>
              <a:t>di testi rari meno accessibili o, nel caso fossero già riprodotti, l’indicazione, con un Link, dove poterli reperire in formato elettronico, ad esempio, su Google books o nel sito di qualche Università anche estera</a:t>
            </a:r>
            <a:r>
              <a:rPr lang="it-IT" sz="2800" dirty="0" smtClean="0"/>
              <a:t>;</a:t>
            </a:r>
          </a:p>
          <a:p>
            <a:pPr marL="457200" lvl="0" indent="-457200">
              <a:buFont typeface="Arial" panose="020B0604020202020204" pitchFamily="34" charset="0"/>
              <a:buChar char="•"/>
            </a:pPr>
            <a:r>
              <a:rPr lang="it-IT" sz="2800" dirty="0" smtClean="0"/>
              <a:t>Digitalizzazione di mappe e documenti storici.</a:t>
            </a:r>
            <a:endParaRPr lang="it-IT" sz="2800" dirty="0"/>
          </a:p>
        </p:txBody>
      </p:sp>
      <p:sp>
        <p:nvSpPr>
          <p:cNvPr id="3" name="CasellaDiTesto 2"/>
          <p:cNvSpPr txBox="1"/>
          <p:nvPr/>
        </p:nvSpPr>
        <p:spPr>
          <a:xfrm>
            <a:off x="323528" y="908720"/>
            <a:ext cx="8424936" cy="584775"/>
          </a:xfrm>
          <a:prstGeom prst="rect">
            <a:avLst/>
          </a:prstGeom>
          <a:noFill/>
        </p:spPr>
        <p:txBody>
          <a:bodyPr wrap="square" rtlCol="0">
            <a:spAutoFit/>
          </a:bodyPr>
          <a:lstStyle/>
          <a:p>
            <a:pPr algn="ctr"/>
            <a:r>
              <a:rPr lang="it-IT" sz="3200" b="1" dirty="0" smtClean="0"/>
              <a:t>UTILIZZO DELLE NUOVE TECNOLOGIE (T.I.C.)</a:t>
            </a:r>
            <a:endParaRPr lang="it-IT"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44824"/>
            <a:ext cx="8784976" cy="4493538"/>
          </a:xfrm>
          <a:prstGeom prst="rect">
            <a:avLst/>
          </a:prstGeom>
        </p:spPr>
        <p:txBody>
          <a:bodyPr wrap="square">
            <a:spAutoFit/>
          </a:bodyPr>
          <a:lstStyle/>
          <a:p>
            <a:pPr algn="just"/>
            <a:r>
              <a:rPr lang="it-IT" sz="2600" dirty="0" smtClean="0"/>
              <a:t>Il </a:t>
            </a:r>
            <a:r>
              <a:rPr lang="it-IT" sz="2600" dirty="0"/>
              <a:t>gruppo di lavoro si </a:t>
            </a:r>
            <a:r>
              <a:rPr lang="it-IT" sz="2600" dirty="0" smtClean="0"/>
              <a:t>è impegnato </a:t>
            </a:r>
            <a:r>
              <a:rPr lang="it-IT" sz="2600" dirty="0"/>
              <a:t>da subito nella raccolta della documentazione reperibile </a:t>
            </a:r>
            <a:r>
              <a:rPr lang="it-IT" sz="2600" dirty="0" smtClean="0"/>
              <a:t>attraverso </a:t>
            </a:r>
            <a:r>
              <a:rPr lang="it-IT" sz="2600" dirty="0"/>
              <a:t>donazioni </a:t>
            </a:r>
            <a:r>
              <a:rPr lang="it-IT" sz="2600" dirty="0" smtClean="0"/>
              <a:t>volontarie</a:t>
            </a:r>
            <a:r>
              <a:rPr lang="it-IT" sz="2600" dirty="0"/>
              <a:t>, </a:t>
            </a:r>
            <a:r>
              <a:rPr lang="it-IT" sz="2600" dirty="0" smtClean="0"/>
              <a:t>ma </a:t>
            </a:r>
            <a:r>
              <a:rPr lang="it-IT" sz="2600" dirty="0" smtClean="0">
                <a:effectLst>
                  <a:outerShdw blurRad="38100" dist="38100" dir="2700000" algn="tl">
                    <a:srgbClr val="000000">
                      <a:alpha val="43137"/>
                    </a:srgbClr>
                  </a:outerShdw>
                </a:effectLst>
              </a:rPr>
              <a:t>l’acquisizione di pubblicazioni, </a:t>
            </a:r>
            <a:r>
              <a:rPr lang="it-IT" sz="2600" dirty="0">
                <a:effectLst>
                  <a:outerShdw blurRad="38100" dist="38100" dir="2700000" algn="tl">
                    <a:srgbClr val="000000">
                      <a:alpha val="43137"/>
                    </a:srgbClr>
                  </a:outerShdw>
                </a:effectLst>
              </a:rPr>
              <a:t>la catalogazione, la digitalizzazione del </a:t>
            </a:r>
            <a:r>
              <a:rPr lang="it-IT" sz="2600" dirty="0" smtClean="0">
                <a:effectLst>
                  <a:outerShdw blurRad="38100" dist="38100" dir="2700000" algn="tl">
                    <a:srgbClr val="000000">
                      <a:alpha val="43137"/>
                    </a:srgbClr>
                  </a:outerShdw>
                </a:effectLst>
              </a:rPr>
              <a:t>materiale, l’apertura del Centro, lo sviluppo di relazioni</a:t>
            </a:r>
            <a:r>
              <a:rPr lang="it-IT" sz="2600" dirty="0" smtClean="0"/>
              <a:t> con Università e Centri di ricerca richiederanno</a:t>
            </a:r>
            <a:r>
              <a:rPr lang="it-IT" sz="2600" dirty="0"/>
              <a:t>, certamente, l’investimento di </a:t>
            </a:r>
            <a:r>
              <a:rPr lang="it-IT" sz="2600" dirty="0">
                <a:effectLst>
                  <a:outerShdw blurRad="38100" dist="38100" dir="2700000" algn="tl">
                    <a:srgbClr val="000000">
                      <a:alpha val="43137"/>
                    </a:srgbClr>
                  </a:outerShdw>
                </a:effectLst>
              </a:rPr>
              <a:t>adeguate </a:t>
            </a:r>
            <a:r>
              <a:rPr lang="it-IT" sz="2600" dirty="0" smtClean="0">
                <a:effectLst>
                  <a:outerShdw blurRad="38100" dist="38100" dir="2700000" algn="tl">
                    <a:srgbClr val="000000">
                      <a:alpha val="43137"/>
                    </a:srgbClr>
                  </a:outerShdw>
                </a:effectLst>
              </a:rPr>
              <a:t>risorse finanziarie </a:t>
            </a:r>
            <a:r>
              <a:rPr lang="it-IT" sz="2600" dirty="0" smtClean="0"/>
              <a:t>che </a:t>
            </a:r>
            <a:r>
              <a:rPr lang="it-IT" sz="2600" dirty="0"/>
              <a:t>nel tempo si </a:t>
            </a:r>
            <a:r>
              <a:rPr lang="it-IT" sz="2600" dirty="0" smtClean="0"/>
              <a:t>possono reperire ricorrendo </a:t>
            </a:r>
            <a:r>
              <a:rPr lang="it-IT" sz="2600" dirty="0"/>
              <a:t>ai più </a:t>
            </a:r>
            <a:r>
              <a:rPr lang="it-IT" sz="2600" dirty="0" smtClean="0"/>
              <a:t>importanti canali </a:t>
            </a:r>
            <a:r>
              <a:rPr lang="it-IT" sz="2600" dirty="0"/>
              <a:t>istituzionali quali: </a:t>
            </a:r>
            <a:r>
              <a:rPr lang="it-IT" sz="2600" dirty="0">
                <a:effectLst>
                  <a:outerShdw blurRad="38100" dist="38100" dir="2700000" algn="tl">
                    <a:srgbClr val="000000">
                      <a:alpha val="43137"/>
                    </a:srgbClr>
                  </a:outerShdw>
                </a:effectLst>
              </a:rPr>
              <a:t>l’Unione Europea, la Regione, le Fondazioni, l’Ente </a:t>
            </a:r>
            <a:r>
              <a:rPr lang="it-IT" sz="2600" dirty="0" smtClean="0">
                <a:effectLst>
                  <a:outerShdw blurRad="38100" dist="38100" dir="2700000" algn="tl">
                    <a:srgbClr val="000000">
                      <a:alpha val="43137"/>
                    </a:srgbClr>
                  </a:outerShdw>
                </a:effectLst>
              </a:rPr>
              <a:t>Parco, Enti locali, pubblici e privati</a:t>
            </a:r>
            <a:r>
              <a:rPr lang="it-IT" sz="2600" dirty="0" smtClean="0"/>
              <a:t>. E stabilendo rapporti di  </a:t>
            </a:r>
            <a:r>
              <a:rPr lang="it-IT" sz="2600" dirty="0"/>
              <a:t>partnership </a:t>
            </a:r>
            <a:r>
              <a:rPr lang="it-IT" sz="2600" dirty="0" smtClean="0"/>
              <a:t>con </a:t>
            </a:r>
            <a:r>
              <a:rPr lang="it-IT" sz="2600" dirty="0"/>
              <a:t>Enti e Istituzioni che operano nel territorio.</a:t>
            </a:r>
          </a:p>
        </p:txBody>
      </p:sp>
      <p:sp>
        <p:nvSpPr>
          <p:cNvPr id="3" name="CasellaDiTesto 2"/>
          <p:cNvSpPr txBox="1"/>
          <p:nvPr/>
        </p:nvSpPr>
        <p:spPr>
          <a:xfrm>
            <a:off x="395536" y="908720"/>
            <a:ext cx="8352928" cy="646331"/>
          </a:xfrm>
          <a:prstGeom prst="rect">
            <a:avLst/>
          </a:prstGeom>
          <a:noFill/>
        </p:spPr>
        <p:txBody>
          <a:bodyPr wrap="square" rtlCol="0">
            <a:spAutoFit/>
          </a:bodyPr>
          <a:lstStyle/>
          <a:p>
            <a:pPr algn="ctr"/>
            <a:r>
              <a:rPr lang="it-IT" sz="3600" b="1" dirty="0" smtClean="0"/>
              <a:t>NECESSITA’ DI RISORSE</a:t>
            </a:r>
            <a:endParaRPr lang="it-IT" sz="3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700808"/>
            <a:ext cx="8640960" cy="4893647"/>
          </a:xfrm>
          <a:prstGeom prst="rect">
            <a:avLst/>
          </a:prstGeom>
        </p:spPr>
        <p:txBody>
          <a:bodyPr wrap="square">
            <a:spAutoFit/>
          </a:bodyPr>
          <a:lstStyle/>
          <a:p>
            <a:pPr algn="just"/>
            <a:r>
              <a:rPr lang="it-IT" sz="2600" dirty="0" smtClean="0"/>
              <a:t>La realizzazione </a:t>
            </a:r>
            <a:r>
              <a:rPr lang="it-IT" sz="2600" dirty="0"/>
              <a:t>del Progetto </a:t>
            </a:r>
            <a:r>
              <a:rPr lang="it-IT" sz="2600" dirty="0" smtClean="0"/>
              <a:t>può </a:t>
            </a:r>
            <a:r>
              <a:rPr lang="it-IT" sz="2600" dirty="0"/>
              <a:t>sembrare </a:t>
            </a:r>
            <a:r>
              <a:rPr lang="it-IT" sz="2600" dirty="0">
                <a:effectLst>
                  <a:outerShdw blurRad="38100" dist="38100" dir="2700000" algn="tl">
                    <a:srgbClr val="000000">
                      <a:alpha val="43137"/>
                    </a:srgbClr>
                  </a:outerShdw>
                </a:effectLst>
              </a:rPr>
              <a:t>eccessivamente impegnativa</a:t>
            </a:r>
            <a:r>
              <a:rPr lang="it-IT" sz="2600" dirty="0"/>
              <a:t>, però se diventa </a:t>
            </a:r>
            <a:r>
              <a:rPr lang="it-IT" sz="2600" dirty="0">
                <a:effectLst>
                  <a:outerShdw blurRad="38100" dist="38100" dir="2700000" algn="tl">
                    <a:srgbClr val="000000">
                      <a:alpha val="43137"/>
                    </a:srgbClr>
                  </a:outerShdw>
                </a:effectLst>
              </a:rPr>
              <a:t>un’impresa corale</a:t>
            </a:r>
            <a:r>
              <a:rPr lang="it-IT" sz="2600" dirty="0"/>
              <a:t>, non solo iniziativa dei componenti attuali del gruppo di </a:t>
            </a:r>
            <a:r>
              <a:rPr lang="it-IT" sz="2600" dirty="0" smtClean="0"/>
              <a:t>lavoro o di altri </a:t>
            </a:r>
            <a:r>
              <a:rPr lang="it-IT" sz="2600" dirty="0"/>
              <a:t>che si potranno aggiungere, </a:t>
            </a:r>
            <a:r>
              <a:rPr lang="it-IT" sz="2600" dirty="0" smtClean="0">
                <a:effectLst>
                  <a:outerShdw blurRad="38100" dist="38100" dir="2700000" algn="tl">
                    <a:srgbClr val="000000">
                      <a:alpha val="43137"/>
                    </a:srgbClr>
                  </a:outerShdw>
                </a:effectLst>
              </a:rPr>
              <a:t>e trova il </a:t>
            </a:r>
            <a:r>
              <a:rPr lang="it-IT" sz="2600" dirty="0">
                <a:effectLst>
                  <a:outerShdw blurRad="38100" dist="38100" dir="2700000" algn="tl">
                    <a:srgbClr val="000000">
                      <a:alpha val="43137"/>
                    </a:srgbClr>
                  </a:outerShdw>
                </a:effectLst>
              </a:rPr>
              <a:t>supporto </a:t>
            </a:r>
            <a:r>
              <a:rPr lang="it-IT" sz="2600" dirty="0" smtClean="0">
                <a:effectLst>
                  <a:outerShdw blurRad="38100" dist="38100" dir="2700000" algn="tl">
                    <a:srgbClr val="000000">
                      <a:alpha val="43137"/>
                    </a:srgbClr>
                  </a:outerShdw>
                </a:effectLst>
              </a:rPr>
              <a:t>di </a:t>
            </a:r>
            <a:r>
              <a:rPr lang="it-IT" sz="2600" dirty="0">
                <a:effectLst>
                  <a:outerShdw blurRad="38100" dist="38100" dir="2700000" algn="tl">
                    <a:srgbClr val="000000">
                      <a:alpha val="43137"/>
                    </a:srgbClr>
                  </a:outerShdw>
                </a:effectLst>
              </a:rPr>
              <a:t>alcune istituzioni </a:t>
            </a:r>
            <a:r>
              <a:rPr lang="it-IT" sz="2600" dirty="0"/>
              <a:t>che hanno un ruolo chiave nella promozione del Delta del Po, </a:t>
            </a:r>
            <a:r>
              <a:rPr lang="it-IT" sz="2600" dirty="0">
                <a:effectLst>
                  <a:outerShdw blurRad="38100" dist="38100" dir="2700000" algn="tl">
                    <a:srgbClr val="000000">
                      <a:alpha val="43137"/>
                    </a:srgbClr>
                  </a:outerShdw>
                </a:effectLst>
              </a:rPr>
              <a:t>con gradualità </a:t>
            </a:r>
            <a:r>
              <a:rPr lang="it-IT" sz="2600" dirty="0"/>
              <a:t>sarà possibile arrivare ad ottenere risultati di grande rilievo, rendendo un </a:t>
            </a:r>
            <a:r>
              <a:rPr lang="it-IT" sz="2600" dirty="0">
                <a:effectLst>
                  <a:outerShdw blurRad="38100" dist="38100" dir="2700000" algn="tl">
                    <a:srgbClr val="000000">
                      <a:alpha val="43137"/>
                    </a:srgbClr>
                  </a:outerShdw>
                </a:effectLst>
              </a:rPr>
              <a:t>servizio prezioso</a:t>
            </a:r>
            <a:r>
              <a:rPr lang="it-IT" sz="2600" dirty="0"/>
              <a:t> non solo alla parte veneta del Delta, ma a </a:t>
            </a:r>
            <a:r>
              <a:rPr lang="it-IT" sz="2600" dirty="0">
                <a:effectLst>
                  <a:outerShdw blurRad="38100" dist="38100" dir="2700000" algn="tl">
                    <a:srgbClr val="000000">
                      <a:alpha val="43137"/>
                    </a:srgbClr>
                  </a:outerShdw>
                </a:effectLst>
              </a:rPr>
              <a:t>tutto il delta del Po</a:t>
            </a:r>
            <a:r>
              <a:rPr lang="it-IT" sz="2600" dirty="0"/>
              <a:t>, in un’ottica che esprima le </a:t>
            </a:r>
            <a:r>
              <a:rPr lang="it-IT" sz="2600" dirty="0">
                <a:effectLst>
                  <a:outerShdw blurRad="38100" dist="38100" dir="2700000" algn="tl">
                    <a:srgbClr val="000000">
                      <a:alpha val="43137"/>
                    </a:srgbClr>
                  </a:outerShdw>
                </a:effectLst>
              </a:rPr>
              <a:t>grandi potenzialità </a:t>
            </a:r>
            <a:r>
              <a:rPr lang="it-IT" sz="2600" dirty="0" smtClean="0">
                <a:effectLst>
                  <a:outerShdw blurRad="38100" dist="38100" dir="2700000" algn="tl">
                    <a:srgbClr val="000000">
                      <a:alpha val="43137"/>
                    </a:srgbClr>
                  </a:outerShdw>
                </a:effectLst>
              </a:rPr>
              <a:t>- culturali, turistiche, economiche - insite </a:t>
            </a:r>
            <a:r>
              <a:rPr lang="it-IT" sz="2600" dirty="0">
                <a:effectLst>
                  <a:outerShdw blurRad="38100" dist="38100" dir="2700000" algn="tl">
                    <a:srgbClr val="000000">
                      <a:alpha val="43137"/>
                    </a:srgbClr>
                  </a:outerShdw>
                </a:effectLst>
              </a:rPr>
              <a:t>in questo territorio “unico</a:t>
            </a:r>
            <a:r>
              <a:rPr lang="it-IT" sz="2600" dirty="0" smtClean="0">
                <a:effectLst>
                  <a:outerShdw blurRad="38100" dist="38100" dir="2700000" algn="tl">
                    <a:srgbClr val="000000">
                      <a:alpha val="43137"/>
                    </a:srgbClr>
                  </a:outerShdw>
                </a:effectLst>
              </a:rPr>
              <a:t>” </a:t>
            </a:r>
            <a:r>
              <a:rPr lang="it-IT" sz="2600" dirty="0" smtClean="0"/>
              <a:t>in Italia, in Europa e forse nel mondo.</a:t>
            </a:r>
          </a:p>
          <a:p>
            <a:pPr algn="just"/>
            <a:r>
              <a:rPr lang="it-IT" sz="2600" dirty="0" smtClean="0"/>
              <a:t>Intanto siamo partiti!</a:t>
            </a:r>
            <a:endParaRPr lang="it-IT" sz="2600" dirty="0"/>
          </a:p>
        </p:txBody>
      </p:sp>
      <p:sp>
        <p:nvSpPr>
          <p:cNvPr id="3" name="CasellaDiTesto 2"/>
          <p:cNvSpPr txBox="1"/>
          <p:nvPr/>
        </p:nvSpPr>
        <p:spPr>
          <a:xfrm>
            <a:off x="683568" y="908720"/>
            <a:ext cx="7848872" cy="707886"/>
          </a:xfrm>
          <a:prstGeom prst="rect">
            <a:avLst/>
          </a:prstGeom>
          <a:noFill/>
        </p:spPr>
        <p:txBody>
          <a:bodyPr wrap="square" rtlCol="0">
            <a:spAutoFit/>
          </a:bodyPr>
          <a:lstStyle/>
          <a:p>
            <a:pPr algn="ctr"/>
            <a:r>
              <a:rPr lang="it-IT" sz="4000" b="1" dirty="0" smtClean="0"/>
              <a:t>SVILUPPO DEL PROGETTO CE.RI.DO</a:t>
            </a:r>
            <a:endParaRPr lang="it-IT"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916832"/>
            <a:ext cx="8352928" cy="3970318"/>
          </a:xfrm>
          <a:prstGeom prst="rect">
            <a:avLst/>
          </a:prstGeom>
        </p:spPr>
        <p:txBody>
          <a:bodyPr wrap="square">
            <a:spAutoFit/>
          </a:bodyPr>
          <a:lstStyle/>
          <a:p>
            <a:pPr marL="457200" indent="-457200">
              <a:buFont typeface="Arial" panose="020B0604020202020204" pitchFamily="34" charset="0"/>
              <a:buChar char="•"/>
            </a:pPr>
            <a:r>
              <a:rPr lang="it-IT" sz="2800" dirty="0" smtClean="0"/>
              <a:t>La proposta </a:t>
            </a:r>
            <a:r>
              <a:rPr lang="it-IT" sz="2800" dirty="0"/>
              <a:t>di istituire un Centro di Ricerca e Documentazione del Delta del </a:t>
            </a:r>
            <a:r>
              <a:rPr lang="it-IT" sz="2800" dirty="0" smtClean="0"/>
              <a:t>Po è nata da un </a:t>
            </a:r>
            <a:r>
              <a:rPr lang="it-IT" sz="2800" dirty="0" smtClean="0"/>
              <a:t>gruppo di lavoro che si è costituito </a:t>
            </a:r>
            <a:r>
              <a:rPr lang="it-IT" sz="2800" dirty="0" smtClean="0"/>
              <a:t>nel 2014;</a:t>
            </a:r>
            <a:endParaRPr lang="it-IT" sz="3200" dirty="0"/>
          </a:p>
          <a:p>
            <a:pPr marL="457200" indent="-457200">
              <a:buFont typeface="Arial" panose="020B0604020202020204" pitchFamily="34" charset="0"/>
              <a:buChar char="•"/>
            </a:pPr>
            <a:r>
              <a:rPr lang="it-IT" sz="2800" dirty="0" smtClean="0"/>
              <a:t>Alcune persone </a:t>
            </a:r>
            <a:r>
              <a:rPr lang="it-IT" sz="2800" dirty="0"/>
              <a:t>appassionate del Delta </a:t>
            </a:r>
            <a:r>
              <a:rPr lang="it-IT" sz="2800" dirty="0" smtClean="0"/>
              <a:t>si </a:t>
            </a:r>
            <a:r>
              <a:rPr lang="it-IT" sz="2800" dirty="0"/>
              <a:t>sono aggregate attorno ad un «Progetto Delta</a:t>
            </a:r>
            <a:r>
              <a:rPr lang="it-IT" sz="2800" dirty="0" smtClean="0"/>
              <a:t>».</a:t>
            </a:r>
          </a:p>
          <a:p>
            <a:pPr marL="457200" indent="-457200">
              <a:buFont typeface="Arial" panose="020B0604020202020204" pitchFamily="34" charset="0"/>
              <a:buChar char="•"/>
            </a:pPr>
            <a:r>
              <a:rPr lang="it-IT" sz="2800" dirty="0" smtClean="0"/>
              <a:t>Obiettivo: </a:t>
            </a:r>
            <a:r>
              <a:rPr lang="it-IT" sz="2800" dirty="0"/>
              <a:t>valorizzare questo territorio da diversi punti di vista, in particolare approfondendo gli aspetti finora poco evidenziati, come la sua antropizzazione nel tempo. </a:t>
            </a:r>
            <a:endParaRPr lang="it-IT" sz="2800" dirty="0" smtClean="0"/>
          </a:p>
        </p:txBody>
      </p:sp>
      <p:sp>
        <p:nvSpPr>
          <p:cNvPr id="3" name="CasellaDiTesto 2"/>
          <p:cNvSpPr txBox="1"/>
          <p:nvPr/>
        </p:nvSpPr>
        <p:spPr>
          <a:xfrm>
            <a:off x="179512" y="836712"/>
            <a:ext cx="8712968" cy="707886"/>
          </a:xfrm>
          <a:prstGeom prst="rect">
            <a:avLst/>
          </a:prstGeom>
          <a:noFill/>
        </p:spPr>
        <p:txBody>
          <a:bodyPr wrap="square" rtlCol="0">
            <a:spAutoFit/>
          </a:bodyPr>
          <a:lstStyle/>
          <a:p>
            <a:pPr algn="ctr"/>
            <a:r>
              <a:rPr lang="it-IT" sz="4000" b="1" dirty="0" smtClean="0"/>
              <a:t>Progetto Delta</a:t>
            </a:r>
            <a:endParaRPr lang="it-IT" sz="4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44824"/>
            <a:ext cx="70612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sellaDiTesto 1"/>
          <p:cNvSpPr txBox="1"/>
          <p:nvPr/>
        </p:nvSpPr>
        <p:spPr>
          <a:xfrm>
            <a:off x="1678215" y="996553"/>
            <a:ext cx="6048672" cy="3170099"/>
          </a:xfrm>
          <a:prstGeom prst="rect">
            <a:avLst/>
          </a:prstGeom>
          <a:noFill/>
        </p:spPr>
        <p:txBody>
          <a:bodyPr wrap="square" rtlCol="0">
            <a:spAutoFit/>
          </a:bodyPr>
          <a:lstStyle/>
          <a:p>
            <a:pPr algn="ctr"/>
            <a:r>
              <a:rPr lang="it-IT" sz="4000" b="1" dirty="0" smtClean="0"/>
              <a:t>GRAZIE A TUTTI COLORO CHE HANNO COLLABORATO FINORA E CHE COLLABORERANNO IN FUTURO</a:t>
            </a:r>
            <a:endParaRPr lang="it-IT"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700808"/>
            <a:ext cx="8784976" cy="5262979"/>
          </a:xfrm>
          <a:prstGeom prst="rect">
            <a:avLst/>
          </a:prstGeom>
        </p:spPr>
        <p:txBody>
          <a:bodyPr wrap="square">
            <a:spAutoFit/>
          </a:bodyPr>
          <a:lstStyle/>
          <a:p>
            <a:pPr marL="457200" indent="-457200">
              <a:buFont typeface="Arial" panose="020B0604020202020204" pitchFamily="34" charset="0"/>
              <a:buChar char="•"/>
            </a:pPr>
            <a:r>
              <a:rPr lang="it-IT" sz="2800" dirty="0" smtClean="0"/>
              <a:t>Il </a:t>
            </a:r>
            <a:r>
              <a:rPr lang="it-IT" sz="2800" dirty="0"/>
              <a:t>Delta, infatti, è un territorio nuovo, “Giovani terre”, come recita il titolo della mostra. </a:t>
            </a:r>
            <a:endParaRPr lang="it-IT" sz="2800" dirty="0" smtClean="0"/>
          </a:p>
          <a:p>
            <a:pPr marL="457200" indent="-457200">
              <a:buFont typeface="Arial" panose="020B0604020202020204" pitchFamily="34" charset="0"/>
              <a:buChar char="•"/>
            </a:pPr>
            <a:r>
              <a:rPr lang="it-IT" sz="2800" dirty="0" smtClean="0"/>
              <a:t>I </a:t>
            </a:r>
            <a:r>
              <a:rPr lang="it-IT" sz="2800" dirty="0"/>
              <a:t>centri polesani di Adria, Loreo, Ariano Polesine affondano le loro radici nella storia antica e hanno vissuto le grandi vicende degli Etruschi, dei Greci, dei Romani, della Repubblica di Venezia, degli Estensi, dello Stato Pontificio, </a:t>
            </a:r>
            <a:endParaRPr lang="it-IT" sz="2800" dirty="0" smtClean="0"/>
          </a:p>
          <a:p>
            <a:pPr marL="457200" indent="-457200">
              <a:buFont typeface="Arial" panose="020B0604020202020204" pitchFamily="34" charset="0"/>
              <a:buChar char="•"/>
            </a:pPr>
            <a:r>
              <a:rPr lang="it-IT" sz="2800" dirty="0" smtClean="0"/>
              <a:t>il </a:t>
            </a:r>
            <a:r>
              <a:rPr lang="it-IT" sz="2800" dirty="0"/>
              <a:t>territorio a est di essi, quello che forma un triangolo di terra che si protende verso il mare, l’area più caratteristica del Delta del Po attuale, ha una storia molto più recente, una storia che risale al Taglio di Porto Viro del1604. </a:t>
            </a:r>
          </a:p>
        </p:txBody>
      </p:sp>
      <p:sp>
        <p:nvSpPr>
          <p:cNvPr id="3" name="CasellaDiTesto 2"/>
          <p:cNvSpPr txBox="1"/>
          <p:nvPr/>
        </p:nvSpPr>
        <p:spPr>
          <a:xfrm>
            <a:off x="251520" y="836712"/>
            <a:ext cx="8568952" cy="707886"/>
          </a:xfrm>
          <a:prstGeom prst="rect">
            <a:avLst/>
          </a:prstGeom>
          <a:noFill/>
        </p:spPr>
        <p:txBody>
          <a:bodyPr wrap="square" rtlCol="0">
            <a:spAutoFit/>
          </a:bodyPr>
          <a:lstStyle/>
          <a:p>
            <a:pPr algn="ctr"/>
            <a:r>
              <a:rPr lang="it-IT" sz="4000" b="1" dirty="0" smtClean="0"/>
              <a:t>Delta: territorio giovane</a:t>
            </a:r>
            <a:endParaRPr lang="it-IT"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844824"/>
            <a:ext cx="8352928" cy="4524315"/>
          </a:xfrm>
          <a:prstGeom prst="rect">
            <a:avLst/>
          </a:prstGeom>
        </p:spPr>
        <p:txBody>
          <a:bodyPr wrap="square">
            <a:spAutoFit/>
          </a:bodyPr>
          <a:lstStyle/>
          <a:p>
            <a:pPr lvl="0"/>
            <a:r>
              <a:rPr lang="it-IT" sz="3200" dirty="0"/>
              <a:t>Nuovi insediamenti umani sono cresciuti col formarsi fisico del territorio, con l’estendersi delle attività di pesca, di caccia, di coltivazione dei terreni e la costruzione delle prime abitazioni. </a:t>
            </a:r>
            <a:endParaRPr lang="it-IT" sz="3200" dirty="0" smtClean="0"/>
          </a:p>
          <a:p>
            <a:pPr lvl="0"/>
            <a:r>
              <a:rPr lang="it-IT" sz="3200" dirty="0" smtClean="0"/>
              <a:t>Un </a:t>
            </a:r>
            <a:r>
              <a:rPr lang="it-IT" sz="3200" dirty="0"/>
              <a:t>processo continuo, in cui la natura e l’intervento dell’uomo hanno creato il contesto in cui si sono insediate le prime comunità. </a:t>
            </a:r>
            <a:endParaRPr lang="it-IT" sz="3200" dirty="0" smtClean="0"/>
          </a:p>
          <a:p>
            <a:pPr lvl="0"/>
            <a:r>
              <a:rPr lang="it-IT" sz="3200" dirty="0" smtClean="0"/>
              <a:t>Si </a:t>
            </a:r>
            <a:r>
              <a:rPr lang="it-IT" sz="3200" dirty="0"/>
              <a:t>è trattato, infatti, di una piccola epopea, di un Far West all’incontrario, un “</a:t>
            </a:r>
            <a:r>
              <a:rPr lang="it-IT" sz="3200" i="1" dirty="0"/>
              <a:t>Far East</a:t>
            </a:r>
            <a:r>
              <a:rPr lang="it-IT" sz="3200" dirty="0"/>
              <a:t>”. </a:t>
            </a:r>
          </a:p>
        </p:txBody>
      </p:sp>
      <p:sp>
        <p:nvSpPr>
          <p:cNvPr id="3" name="CasellaDiTesto 2"/>
          <p:cNvSpPr txBox="1"/>
          <p:nvPr/>
        </p:nvSpPr>
        <p:spPr>
          <a:xfrm>
            <a:off x="539552" y="836712"/>
            <a:ext cx="8136904" cy="707886"/>
          </a:xfrm>
          <a:prstGeom prst="rect">
            <a:avLst/>
          </a:prstGeom>
          <a:noFill/>
        </p:spPr>
        <p:txBody>
          <a:bodyPr wrap="square" rtlCol="0">
            <a:spAutoFit/>
          </a:bodyPr>
          <a:lstStyle/>
          <a:p>
            <a:pPr algn="ctr"/>
            <a:r>
              <a:rPr lang="it-IT" sz="4000" b="1" dirty="0" smtClean="0"/>
              <a:t>Far East</a:t>
            </a:r>
            <a:endParaRPr lang="it-IT"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844824"/>
            <a:ext cx="8352928" cy="2677656"/>
          </a:xfrm>
          <a:prstGeom prst="rect">
            <a:avLst/>
          </a:prstGeom>
        </p:spPr>
        <p:txBody>
          <a:bodyPr wrap="square">
            <a:spAutoFit/>
          </a:bodyPr>
          <a:lstStyle/>
          <a:p>
            <a:pPr algn="just"/>
            <a:r>
              <a:rPr lang="it-IT" sz="2400" dirty="0" smtClean="0"/>
              <a:t>All’inizio </a:t>
            </a:r>
            <a:r>
              <a:rPr lang="it-IT" sz="2400" dirty="0"/>
              <a:t>si è assistito all’occupazione dei nuovi terreni da parte delle grandi famiglie patrizie veneziane che, con le loro tenute, le loro ville rurali, le loro attività agricole, la costruzione di oratori e di chiese, hanno dato un nome alla maggior parte delle località del Delta. Si ha poi nel tempo e gradualmente la nascita di veri e propri paesi con i servizi connessi, di carattere religioso, scolastico, sanitario, commerciale. </a:t>
            </a:r>
          </a:p>
        </p:txBody>
      </p:sp>
      <p:sp>
        <p:nvSpPr>
          <p:cNvPr id="3" name="CasellaDiTesto 2"/>
          <p:cNvSpPr txBox="1"/>
          <p:nvPr/>
        </p:nvSpPr>
        <p:spPr>
          <a:xfrm>
            <a:off x="539552" y="908720"/>
            <a:ext cx="8208912" cy="523220"/>
          </a:xfrm>
          <a:prstGeom prst="rect">
            <a:avLst/>
          </a:prstGeom>
          <a:noFill/>
        </p:spPr>
        <p:txBody>
          <a:bodyPr wrap="square" rtlCol="0">
            <a:spAutoFit/>
          </a:bodyPr>
          <a:lstStyle/>
          <a:p>
            <a:pPr algn="ctr"/>
            <a:r>
              <a:rPr lang="it-IT" sz="2800" b="1" dirty="0"/>
              <a:t>D</a:t>
            </a:r>
            <a:r>
              <a:rPr lang="it-IT" sz="2800" b="1" dirty="0" smtClean="0"/>
              <a:t>alle Famiglie Patrizie Veneziane alla nascita dei Paesi</a:t>
            </a:r>
            <a:endParaRPr lang="it-IT" sz="2800" b="1" dirty="0"/>
          </a:p>
        </p:txBody>
      </p:sp>
      <p:pic>
        <p:nvPicPr>
          <p:cNvPr id="4" name="Immagine 3" descr="Coa fam ITA dolfi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725144"/>
            <a:ext cx="936104" cy="1368152"/>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4502672"/>
            <a:ext cx="1384300" cy="195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3441" y="4604357"/>
            <a:ext cx="931043"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4828380"/>
            <a:ext cx="1008112" cy="1295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00" y="4699594"/>
            <a:ext cx="1858268" cy="1393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4788024" y="6237312"/>
            <a:ext cx="1152128" cy="307777"/>
          </a:xfrm>
          <a:prstGeom prst="rect">
            <a:avLst/>
          </a:prstGeom>
          <a:noFill/>
        </p:spPr>
        <p:txBody>
          <a:bodyPr wrap="square" rtlCol="0">
            <a:spAutoFit/>
          </a:bodyPr>
          <a:lstStyle/>
          <a:p>
            <a:r>
              <a:rPr lang="it-IT" sz="1400" dirty="0" smtClean="0"/>
              <a:t>Contarini</a:t>
            </a:r>
            <a:endParaRPr lang="it-IT" sz="1400" dirty="0"/>
          </a:p>
        </p:txBody>
      </p:sp>
      <p:sp>
        <p:nvSpPr>
          <p:cNvPr id="6" name="CasellaDiTesto 5"/>
          <p:cNvSpPr txBox="1"/>
          <p:nvPr/>
        </p:nvSpPr>
        <p:spPr>
          <a:xfrm>
            <a:off x="827584" y="6123929"/>
            <a:ext cx="864096" cy="307777"/>
          </a:xfrm>
          <a:prstGeom prst="rect">
            <a:avLst/>
          </a:prstGeom>
          <a:noFill/>
        </p:spPr>
        <p:txBody>
          <a:bodyPr wrap="square" rtlCol="0">
            <a:spAutoFit/>
          </a:bodyPr>
          <a:lstStyle/>
          <a:p>
            <a:r>
              <a:rPr lang="it-IT" sz="1400" dirty="0" err="1" smtClean="0"/>
              <a:t>Dolfin</a:t>
            </a:r>
            <a:endParaRPr lang="it-IT" sz="1400" dirty="0"/>
          </a:p>
        </p:txBody>
      </p:sp>
      <p:sp>
        <p:nvSpPr>
          <p:cNvPr id="7" name="CasellaDiTesto 6"/>
          <p:cNvSpPr txBox="1"/>
          <p:nvPr/>
        </p:nvSpPr>
        <p:spPr>
          <a:xfrm>
            <a:off x="3563888" y="6237312"/>
            <a:ext cx="936104" cy="307777"/>
          </a:xfrm>
          <a:prstGeom prst="rect">
            <a:avLst/>
          </a:prstGeom>
          <a:noFill/>
        </p:spPr>
        <p:txBody>
          <a:bodyPr wrap="square" rtlCol="0">
            <a:spAutoFit/>
          </a:bodyPr>
          <a:lstStyle/>
          <a:p>
            <a:r>
              <a:rPr lang="it-IT" sz="1400" dirty="0" smtClean="0"/>
              <a:t>Mocenigo</a:t>
            </a:r>
            <a:endParaRPr lang="it-IT" sz="1400" dirty="0"/>
          </a:p>
        </p:txBody>
      </p:sp>
      <p:sp>
        <p:nvSpPr>
          <p:cNvPr id="8" name="CasellaDiTesto 7"/>
          <p:cNvSpPr txBox="1"/>
          <p:nvPr/>
        </p:nvSpPr>
        <p:spPr>
          <a:xfrm>
            <a:off x="6444208" y="6237312"/>
            <a:ext cx="1728192" cy="307777"/>
          </a:xfrm>
          <a:prstGeom prst="rect">
            <a:avLst/>
          </a:prstGeom>
          <a:noFill/>
        </p:spPr>
        <p:txBody>
          <a:bodyPr wrap="square" rtlCol="0">
            <a:spAutoFit/>
          </a:bodyPr>
          <a:lstStyle/>
          <a:p>
            <a:r>
              <a:rPr lang="it-IT" sz="1400" dirty="0" smtClean="0"/>
              <a:t>Palazzo Camerini</a:t>
            </a:r>
            <a:endParaRPr lang="it-IT"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916832"/>
            <a:ext cx="8352928" cy="4154984"/>
          </a:xfrm>
          <a:prstGeom prst="rect">
            <a:avLst/>
          </a:prstGeom>
        </p:spPr>
        <p:txBody>
          <a:bodyPr wrap="square">
            <a:spAutoFit/>
          </a:bodyPr>
          <a:lstStyle/>
          <a:p>
            <a:pPr lvl="0"/>
            <a:r>
              <a:rPr lang="it-IT" sz="2400" dirty="0"/>
              <a:t>Gruppo di lavoro. Su questo progetto alcuni </a:t>
            </a:r>
            <a:r>
              <a:rPr lang="it-IT" sz="2400" dirty="0" smtClean="0"/>
              <a:t>incontri hanno </a:t>
            </a:r>
            <a:r>
              <a:rPr lang="it-IT" sz="2400" dirty="0"/>
              <a:t>portato al costituirsi di un gruppo di lavoro formato, fino ad ora, dalle seguenti persone: </a:t>
            </a:r>
            <a:endParaRPr lang="it-IT" sz="2400" dirty="0" smtClean="0"/>
          </a:p>
          <a:p>
            <a:pPr lvl="0"/>
            <a:r>
              <a:rPr lang="it-IT" sz="2400" dirty="0" smtClean="0"/>
              <a:t>Sandra </a:t>
            </a:r>
            <a:r>
              <a:rPr lang="it-IT" sz="2400" dirty="0"/>
              <a:t>Bedetti, Eddy Boschetti, Stefano Cacciatori</a:t>
            </a:r>
            <a:r>
              <a:rPr lang="it-IT" sz="2400" dirty="0" smtClean="0"/>
              <a:t>, Luigi </a:t>
            </a:r>
            <a:r>
              <a:rPr lang="it-IT" sz="2400" dirty="0" err="1"/>
              <a:t>Contegiacomo</a:t>
            </a:r>
            <a:r>
              <a:rPr lang="it-IT" sz="2400" dirty="0"/>
              <a:t>, Isabella </a:t>
            </a:r>
            <a:r>
              <a:rPr lang="it-IT" sz="2400" dirty="0" err="1"/>
              <a:t>Finotti</a:t>
            </a:r>
            <a:r>
              <a:rPr lang="it-IT" sz="2400" dirty="0"/>
              <a:t>, Antonio </a:t>
            </a:r>
            <a:r>
              <a:rPr lang="it-IT" sz="2400" dirty="0" err="1"/>
              <a:t>Giolo</a:t>
            </a:r>
            <a:r>
              <a:rPr lang="it-IT" sz="2400" dirty="0"/>
              <a:t>, Fiorella </a:t>
            </a:r>
            <a:r>
              <a:rPr lang="it-IT" sz="2400" dirty="0" err="1"/>
              <a:t>Libanoro</a:t>
            </a:r>
            <a:r>
              <a:rPr lang="it-IT" sz="2400" dirty="0"/>
              <a:t>, Paolo Rigoni, Luciano Scarpante, </a:t>
            </a:r>
            <a:r>
              <a:rPr lang="it-IT" sz="2400" dirty="0" smtClean="0"/>
              <a:t>Raffaele </a:t>
            </a:r>
            <a:r>
              <a:rPr lang="it-IT" sz="2400" dirty="0" err="1"/>
              <a:t>Peretto</a:t>
            </a:r>
            <a:r>
              <a:rPr lang="it-IT" sz="2400" dirty="0"/>
              <a:t>, </a:t>
            </a:r>
            <a:r>
              <a:rPr lang="it-IT" sz="2400" dirty="0" err="1"/>
              <a:t>Mihran</a:t>
            </a:r>
            <a:r>
              <a:rPr lang="it-IT" sz="2400" dirty="0"/>
              <a:t> </a:t>
            </a:r>
            <a:r>
              <a:rPr lang="it-IT" sz="2400" dirty="0" err="1"/>
              <a:t>Tchaprassian</a:t>
            </a:r>
            <a:r>
              <a:rPr lang="it-IT" sz="2400" dirty="0"/>
              <a:t>, </a:t>
            </a:r>
            <a:r>
              <a:rPr lang="it-IT" sz="2400" dirty="0" smtClean="0"/>
              <a:t>Sandro </a:t>
            </a:r>
            <a:r>
              <a:rPr lang="it-IT" sz="2400" dirty="0" err="1" smtClean="0"/>
              <a:t>Vidali</a:t>
            </a:r>
            <a:r>
              <a:rPr lang="it-IT" sz="2400" dirty="0" smtClean="0"/>
              <a:t>. </a:t>
            </a:r>
          </a:p>
          <a:p>
            <a:pPr lvl="0"/>
            <a:r>
              <a:rPr lang="it-IT" sz="2400" dirty="0" smtClean="0"/>
              <a:t>Il </a:t>
            </a:r>
            <a:r>
              <a:rPr lang="it-IT" sz="2400" dirty="0"/>
              <a:t>gruppo è una realtà aperta, cui potranno essere chiamati a farne parte anche altri esperti di storia e cultura locale. Per la realizzazione del CE.RI.DO e della mostra “Giovani terre contese” si sono aggiunti Lino Tosini, Luciano </a:t>
            </a:r>
            <a:r>
              <a:rPr lang="it-IT" sz="2400" dirty="0" err="1"/>
              <a:t>Chiereghin</a:t>
            </a:r>
            <a:r>
              <a:rPr lang="it-IT" sz="2400" dirty="0"/>
              <a:t>, Maurizio </a:t>
            </a:r>
            <a:r>
              <a:rPr lang="it-IT" sz="2400" dirty="0" err="1"/>
              <a:t>Tezzon</a:t>
            </a:r>
            <a:r>
              <a:rPr lang="it-IT" sz="2400" dirty="0"/>
              <a:t>.</a:t>
            </a:r>
          </a:p>
        </p:txBody>
      </p:sp>
      <p:sp>
        <p:nvSpPr>
          <p:cNvPr id="3" name="CasellaDiTesto 2"/>
          <p:cNvSpPr txBox="1"/>
          <p:nvPr/>
        </p:nvSpPr>
        <p:spPr>
          <a:xfrm>
            <a:off x="755576" y="980728"/>
            <a:ext cx="7920880" cy="707886"/>
          </a:xfrm>
          <a:prstGeom prst="rect">
            <a:avLst/>
          </a:prstGeom>
          <a:noFill/>
        </p:spPr>
        <p:txBody>
          <a:bodyPr wrap="square" rtlCol="0">
            <a:spAutoFit/>
          </a:bodyPr>
          <a:lstStyle/>
          <a:p>
            <a:pPr algn="ctr"/>
            <a:r>
              <a:rPr lang="it-IT" sz="4000" b="1" dirty="0" smtClean="0"/>
              <a:t>GRUPPO DI LAVORO</a:t>
            </a:r>
            <a:endParaRPr lang="it-IT"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844824"/>
            <a:ext cx="8424936" cy="2308324"/>
          </a:xfrm>
          <a:prstGeom prst="rect">
            <a:avLst/>
          </a:prstGeom>
        </p:spPr>
        <p:txBody>
          <a:bodyPr wrap="square">
            <a:spAutoFit/>
          </a:bodyPr>
          <a:lstStyle/>
          <a:p>
            <a:pPr lvl="0"/>
            <a:r>
              <a:rPr lang="it-IT" sz="2400" dirty="0"/>
              <a:t>Si è individuato nel Museo della Bonifica di Ca’ </a:t>
            </a:r>
            <a:r>
              <a:rPr lang="it-IT" sz="2400" dirty="0" err="1"/>
              <a:t>Vendramin</a:t>
            </a:r>
            <a:r>
              <a:rPr lang="it-IT" sz="2400" dirty="0"/>
              <a:t>, per il suo ruolo consolidato di museo, di sede di incontri e di convegni, di spazio per mostre, il luogo privilegiato per la custodia e la messa a disposizione dei materiali, in considerazione anche della presenza nell’edificio di una ricca documentazione sulla storia della bonifica</a:t>
            </a:r>
            <a:r>
              <a:rPr lang="it-IT" sz="2400" dirty="0" smtClean="0"/>
              <a:t>.</a:t>
            </a:r>
            <a:endParaRPr lang="it-IT" sz="24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247" t="2891" r="6856" b="11450"/>
          <a:stretch/>
        </p:blipFill>
        <p:spPr bwMode="auto">
          <a:xfrm>
            <a:off x="2699792" y="3782698"/>
            <a:ext cx="4862146" cy="2945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llaDiTesto 2"/>
          <p:cNvSpPr txBox="1"/>
          <p:nvPr/>
        </p:nvSpPr>
        <p:spPr>
          <a:xfrm>
            <a:off x="467544" y="908720"/>
            <a:ext cx="8136904" cy="707886"/>
          </a:xfrm>
          <a:prstGeom prst="rect">
            <a:avLst/>
          </a:prstGeom>
          <a:noFill/>
        </p:spPr>
        <p:txBody>
          <a:bodyPr wrap="square" rtlCol="0">
            <a:spAutoFit/>
          </a:bodyPr>
          <a:lstStyle/>
          <a:p>
            <a:pPr algn="ctr"/>
            <a:r>
              <a:rPr lang="it-IT" sz="4000" b="1" dirty="0" smtClean="0"/>
              <a:t>SEDE DEL CE.RI.DO: CA’ VENDRAMIN</a:t>
            </a:r>
            <a:endParaRPr lang="it-IT" sz="4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44824"/>
            <a:ext cx="8352928" cy="4278094"/>
          </a:xfrm>
          <a:prstGeom prst="rect">
            <a:avLst/>
          </a:prstGeom>
        </p:spPr>
        <p:txBody>
          <a:bodyPr wrap="square">
            <a:spAutoFit/>
          </a:bodyPr>
          <a:lstStyle/>
          <a:p>
            <a:pPr lvl="0"/>
            <a:r>
              <a:rPr lang="it-IT" sz="1600" dirty="0"/>
              <a:t>E’ stato formulato e sottoscritto dalle due Fondazioni, Bocchi e Ca’ </a:t>
            </a:r>
            <a:r>
              <a:rPr lang="it-IT" sz="1600" dirty="0" err="1" smtClean="0"/>
              <a:t>Vendramin</a:t>
            </a:r>
            <a:r>
              <a:rPr lang="it-IT" sz="1600" dirty="0" smtClean="0"/>
              <a:t>;</a:t>
            </a:r>
            <a:r>
              <a:rPr lang="it-IT" sz="1600" b="1" dirty="0" smtClean="0"/>
              <a:t> </a:t>
            </a:r>
            <a:endParaRPr lang="it-IT" sz="1600" dirty="0"/>
          </a:p>
          <a:p>
            <a:r>
              <a:rPr lang="it-IT" sz="1600" dirty="0" smtClean="0"/>
              <a:t>In </a:t>
            </a:r>
            <a:r>
              <a:rPr lang="it-IT" sz="1600" dirty="0"/>
              <a:t>esso si dice che: con nota n. 37 in data 14/03/2015 la Fondazione Scolastica “Carlo Bocchi” di Adria ha chiesto di costituire un Centro di Ricerca e di Documentazione nel Delta del Po presso il Museo della Bonifica Ca’ </a:t>
            </a:r>
            <a:r>
              <a:rPr lang="it-IT" sz="1600" dirty="0" err="1"/>
              <a:t>Vendramin</a:t>
            </a:r>
            <a:r>
              <a:rPr lang="it-IT" sz="1600" dirty="0"/>
              <a:t> allegando una proposta progettuale (all.1); con successiva nota 24 luglio 2015 tale proposta è stata definita in modo più operativo (all.2);</a:t>
            </a:r>
          </a:p>
          <a:p>
            <a:r>
              <a:rPr lang="it-IT" sz="1600" dirty="0"/>
              <a:t>e visto che il Consiglio di Amministrazione della Fondazione Ca’ </a:t>
            </a:r>
            <a:r>
              <a:rPr lang="it-IT" sz="1600" dirty="0" err="1"/>
              <a:t>Vendramin</a:t>
            </a:r>
            <a:r>
              <a:rPr lang="it-IT" sz="1600" dirty="0"/>
              <a:t> in data 16 novembre 2015 ha deliberato di istituire un Centro di Ricerca e di Documentazione per il Delta del Po e che tale iniziativa rientra tra i compiti statutari di cui all’art.4 dello Statuto della stessa Fondazione Ca’ </a:t>
            </a:r>
            <a:r>
              <a:rPr lang="it-IT" sz="1600" dirty="0" err="1"/>
              <a:t>Vendramin</a:t>
            </a:r>
            <a:r>
              <a:rPr lang="it-IT" sz="1600" dirty="0"/>
              <a:t>;</a:t>
            </a:r>
          </a:p>
          <a:p>
            <a:r>
              <a:rPr lang="it-IT" sz="1600" dirty="0"/>
              <a:t>Ritenuto che tale Centro possa essere gestito in collaborazione con la suddetta Fondazione Scolastica “Carlo Bocchi” e in particolare attraverso il gruppo di lavoro appositamente costituito, e formato da esperti, studiosi, conoscitori della realtà culturale, socio-economica e turistica del Delta, la cui composizione è riportata in allegato al presente Regolamento (all.3);</a:t>
            </a:r>
          </a:p>
          <a:p>
            <a:r>
              <a:rPr lang="it-IT" sz="1600" dirty="0"/>
              <a:t>La Fondazione Ca’ </a:t>
            </a:r>
            <a:r>
              <a:rPr lang="it-IT" sz="1600" dirty="0" err="1"/>
              <a:t>Vendramin</a:t>
            </a:r>
            <a:r>
              <a:rPr lang="it-IT" sz="1600" dirty="0"/>
              <a:t> affida al citato gruppo di lavoro, coordinato dal prof. Antonio </a:t>
            </a:r>
            <a:r>
              <a:rPr lang="it-IT" sz="1600" dirty="0" err="1"/>
              <a:t>Giolo</a:t>
            </a:r>
            <a:r>
              <a:rPr lang="it-IT" sz="1600" dirty="0"/>
              <a:t>, Presidente della Fondazione Scolastica “Carlo Bocchi”, la gestione del Centro di Ricerca e di Documentazione dati per il Delta del Po da istituirsi presso la sede della Fondazione Ca’ </a:t>
            </a:r>
            <a:r>
              <a:rPr lang="it-IT" sz="1600" dirty="0" err="1"/>
              <a:t>Vendramin</a:t>
            </a:r>
            <a:r>
              <a:rPr lang="it-IT" sz="1600" dirty="0"/>
              <a:t> stessa;</a:t>
            </a:r>
          </a:p>
        </p:txBody>
      </p:sp>
      <p:sp>
        <p:nvSpPr>
          <p:cNvPr id="3" name="CasellaDiTesto 2"/>
          <p:cNvSpPr txBox="1"/>
          <p:nvPr/>
        </p:nvSpPr>
        <p:spPr>
          <a:xfrm>
            <a:off x="611560" y="836712"/>
            <a:ext cx="7992888" cy="1107996"/>
          </a:xfrm>
          <a:prstGeom prst="rect">
            <a:avLst/>
          </a:prstGeom>
          <a:noFill/>
        </p:spPr>
        <p:txBody>
          <a:bodyPr wrap="square" rtlCol="0">
            <a:spAutoFit/>
          </a:bodyPr>
          <a:lstStyle/>
          <a:p>
            <a:pPr algn="ctr"/>
            <a:r>
              <a:rPr lang="it-IT" sz="2800" b="1" dirty="0" smtClean="0"/>
              <a:t>REGOLAMENTO </a:t>
            </a:r>
          </a:p>
          <a:p>
            <a:pPr algn="ctr"/>
            <a:r>
              <a:rPr lang="it-IT" sz="2000" b="1" dirty="0" smtClean="0"/>
              <a:t>DEL CENTRO DI RICERCA E DI DOCUMENTAZIONE DEL DELTA DEL PO</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988840"/>
            <a:ext cx="8136904" cy="2954655"/>
          </a:xfrm>
          <a:prstGeom prst="rect">
            <a:avLst/>
          </a:prstGeom>
        </p:spPr>
        <p:txBody>
          <a:bodyPr wrap="square">
            <a:spAutoFit/>
          </a:bodyPr>
          <a:lstStyle/>
          <a:p>
            <a:pPr lvl="0"/>
            <a:r>
              <a:rPr lang="it-IT" sz="2800" dirty="0"/>
              <a:t>La proprietà della Documentazione sarà della </a:t>
            </a:r>
            <a:r>
              <a:rPr lang="it-IT" sz="2800" b="1" dirty="0"/>
              <a:t>Fondazione Scolastica “Carlo Bocchi”, </a:t>
            </a:r>
            <a:r>
              <a:rPr lang="it-IT" sz="2800" dirty="0"/>
              <a:t>che la assegna in custodia alla Fondazione Ca’ </a:t>
            </a:r>
            <a:r>
              <a:rPr lang="it-IT" sz="2800" dirty="0" err="1"/>
              <a:t>Vendramin</a:t>
            </a:r>
            <a:r>
              <a:rPr lang="it-IT" sz="2800" dirty="0"/>
              <a:t>; la proprietà potrà essere ceduta soltanto ad enti di diritto pubblico, che ne garantiscano la conservazione e la consultazione</a:t>
            </a:r>
            <a:r>
              <a:rPr lang="it-IT" sz="2800" dirty="0" smtClean="0"/>
              <a:t>.</a:t>
            </a:r>
            <a:endParaRPr lang="it-IT" sz="2800" dirty="0"/>
          </a:p>
          <a:p>
            <a:r>
              <a:rPr lang="it-IT"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149080"/>
            <a:ext cx="1595239" cy="2340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683568" y="980728"/>
            <a:ext cx="7704856" cy="646331"/>
          </a:xfrm>
          <a:prstGeom prst="rect">
            <a:avLst/>
          </a:prstGeom>
          <a:noFill/>
        </p:spPr>
        <p:txBody>
          <a:bodyPr wrap="square" rtlCol="0">
            <a:spAutoFit/>
          </a:bodyPr>
          <a:lstStyle/>
          <a:p>
            <a:pPr algn="ctr"/>
            <a:r>
              <a:rPr lang="it-IT" sz="3600" b="1" dirty="0" smtClean="0"/>
              <a:t>PROPRIETA’ DELLA DOCUMENTAZIONE</a:t>
            </a:r>
            <a:endParaRPr lang="it-IT" sz="3600" b="1"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1750</Words>
  <Application>Microsoft Office PowerPoint</Application>
  <PresentationFormat>Presentazione su schermo (4:3)</PresentationFormat>
  <Paragraphs>89</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mt</dc:creator>
  <cp:lastModifiedBy>Giulia Lavoro</cp:lastModifiedBy>
  <cp:revision>31</cp:revision>
  <dcterms:created xsi:type="dcterms:W3CDTF">2016-11-29T22:50:37Z</dcterms:created>
  <dcterms:modified xsi:type="dcterms:W3CDTF">2017-04-13T14:55:46Z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